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66" d="100"/>
          <a:sy n="66" d="100"/>
        </p:scale>
        <p:origin x="-1518"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545206C-7BC1-48F1-BDF8-B84AC7BD28D7}" type="datetimeFigureOut">
              <a:rPr lang="en-US" smtClean="0"/>
              <a:pPr/>
              <a:t>6/6/2009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8B68B65-9D1B-4766-9198-59C4057EF7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45206C-7BC1-48F1-BDF8-B84AC7BD28D7}" type="datetimeFigureOut">
              <a:rPr lang="en-US" smtClean="0"/>
              <a:pPr/>
              <a:t>6/6/2009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B68B65-9D1B-4766-9198-59C4057EF7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45206C-7BC1-48F1-BDF8-B84AC7BD28D7}" type="datetimeFigureOut">
              <a:rPr lang="en-US" smtClean="0"/>
              <a:pPr/>
              <a:t>6/6/2009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B68B65-9D1B-4766-9198-59C4057EF7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45206C-7BC1-48F1-BDF8-B84AC7BD28D7}" type="datetimeFigureOut">
              <a:rPr lang="en-US" smtClean="0"/>
              <a:pPr/>
              <a:t>6/6/2009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B68B65-9D1B-4766-9198-59C4057EF73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545206C-7BC1-48F1-BDF8-B84AC7BD28D7}" type="datetimeFigureOut">
              <a:rPr lang="en-US" smtClean="0"/>
              <a:pPr/>
              <a:t>6/6/2009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B68B65-9D1B-4766-9198-59C4057EF73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45206C-7BC1-48F1-BDF8-B84AC7BD28D7}" type="datetimeFigureOut">
              <a:rPr lang="en-US" smtClean="0"/>
              <a:pPr/>
              <a:t>6/6/2009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B68B65-9D1B-4766-9198-59C4057EF73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545206C-7BC1-48F1-BDF8-B84AC7BD28D7}" type="datetimeFigureOut">
              <a:rPr lang="en-US" smtClean="0"/>
              <a:pPr/>
              <a:t>6/6/2009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8B68B65-9D1B-4766-9198-59C4057EF7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545206C-7BC1-48F1-BDF8-B84AC7BD28D7}" type="datetimeFigureOut">
              <a:rPr lang="en-US" smtClean="0"/>
              <a:pPr/>
              <a:t>6/6/2009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8B68B65-9D1B-4766-9198-59C4057EF73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545206C-7BC1-48F1-BDF8-B84AC7BD28D7}" type="datetimeFigureOut">
              <a:rPr lang="en-US" smtClean="0"/>
              <a:pPr/>
              <a:t>6/6/2009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8B68B65-9D1B-4766-9198-59C4057EF7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545206C-7BC1-48F1-BDF8-B84AC7BD28D7}" type="datetimeFigureOut">
              <a:rPr lang="en-US" smtClean="0"/>
              <a:pPr/>
              <a:t>6/6/2009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B68B65-9D1B-4766-9198-59C4057EF7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545206C-7BC1-48F1-BDF8-B84AC7BD28D7}" type="datetimeFigureOut">
              <a:rPr lang="en-US" smtClean="0"/>
              <a:pPr/>
              <a:t>6/6/2009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8B68B65-9D1B-4766-9198-59C4057EF73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545206C-7BC1-48F1-BDF8-B84AC7BD28D7}" type="datetimeFigureOut">
              <a:rPr lang="en-US" smtClean="0"/>
              <a:pPr/>
              <a:t>6/6/2009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8B68B65-9D1B-4766-9198-59C4057EF7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Female Reproductive </a:t>
            </a:r>
            <a:br>
              <a:rPr lang="en-US" dirty="0" smtClean="0"/>
            </a:br>
            <a:r>
              <a:rPr lang="en-US" dirty="0" smtClean="0"/>
              <a:t>System </a:t>
            </a:r>
            <a:endParaRPr lang="en-US" dirty="0"/>
          </a:p>
        </p:txBody>
      </p:sp>
      <p:sp>
        <p:nvSpPr>
          <p:cNvPr id="3" name="Subtitle 2"/>
          <p:cNvSpPr>
            <a:spLocks noGrp="1"/>
          </p:cNvSpPr>
          <p:nvPr>
            <p:ph type="subTitle" idx="1"/>
          </p:nvPr>
        </p:nvSpPr>
        <p:spPr/>
        <p:txBody>
          <a:bodyPr/>
          <a:lstStyle/>
          <a:p>
            <a:r>
              <a:rPr lang="en-US" dirty="0" smtClean="0"/>
              <a:t>By Justine Wilson and Kim Iwanski</a:t>
            </a:r>
            <a:endParaRPr lang="en-US"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rPr>
              <a:t>Pregnancy </a:t>
            </a:r>
            <a:endParaRPr lang="en-US" dirty="0">
              <a:solidFill>
                <a:schemeClr val="accent1">
                  <a:lumMod val="60000"/>
                  <a:lumOff val="40000"/>
                </a:schemeClr>
              </a:solidFill>
            </a:endParaRPr>
          </a:p>
        </p:txBody>
      </p:sp>
      <p:pic>
        <p:nvPicPr>
          <p:cNvPr id="1026" name="Picture 2"/>
          <p:cNvPicPr>
            <a:picLocks noChangeAspect="1" noChangeArrowheads="1"/>
          </p:cNvPicPr>
          <p:nvPr/>
        </p:nvPicPr>
        <p:blipFill>
          <a:blip r:embed="rId2"/>
          <a:srcRect/>
          <a:stretch>
            <a:fillRect/>
          </a:stretch>
        </p:blipFill>
        <p:spPr bwMode="auto">
          <a:xfrm>
            <a:off x="7086600" y="762000"/>
            <a:ext cx="1905000" cy="3200400"/>
          </a:xfrm>
          <a:prstGeom prst="rect">
            <a:avLst/>
          </a:prstGeom>
          <a:noFill/>
          <a:ln w="9525">
            <a:noFill/>
            <a:miter lim="800000"/>
            <a:headEnd/>
            <a:tailEnd/>
          </a:ln>
        </p:spPr>
      </p:pic>
      <p:sp>
        <p:nvSpPr>
          <p:cNvPr id="5" name="TextBox 4"/>
          <p:cNvSpPr txBox="1"/>
          <p:nvPr/>
        </p:nvSpPr>
        <p:spPr>
          <a:xfrm>
            <a:off x="228600" y="1295400"/>
            <a:ext cx="6705600" cy="2308324"/>
          </a:xfrm>
          <a:prstGeom prst="rect">
            <a:avLst/>
          </a:prstGeom>
          <a:noFill/>
        </p:spPr>
        <p:txBody>
          <a:bodyPr wrap="square" rtlCol="0">
            <a:spAutoFit/>
          </a:bodyPr>
          <a:lstStyle/>
          <a:p>
            <a:r>
              <a:rPr lang="en-US" dirty="0" smtClean="0"/>
              <a:t>After implanting in the uterus, a fertilized ovum begins to develop into a human being. The gestation period is about 39 weeks. During this time the uterus expands to make room for the growing fetus, this causes other organs above the uterus to move upwards. It is  believed that this unsettling movement of organs (including the stomach) that causes persistent vomiting during pregnancy.  </a:t>
            </a:r>
            <a:endParaRPr lang="en-US" dirty="0"/>
          </a:p>
        </p:txBody>
      </p:sp>
    </p:spTree>
  </p:cSld>
  <p:clrMapOvr>
    <a:masterClrMapping/>
  </p:clrMapOvr>
  <p:transition>
    <p:plu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3"/>
          <p:cNvPicPr>
            <a:picLocks noChangeAspect="1" noChangeArrowheads="1"/>
          </p:cNvPicPr>
          <p:nvPr/>
        </p:nvPicPr>
        <p:blipFill>
          <a:blip r:embed="rId2"/>
          <a:srcRect/>
          <a:stretch>
            <a:fillRect/>
          </a:stretch>
        </p:blipFill>
        <p:spPr bwMode="auto">
          <a:xfrm>
            <a:off x="0" y="609600"/>
            <a:ext cx="8763000" cy="5867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Babies In the Womb </a:t>
            </a:r>
            <a:endParaRPr lang="en-US" dirty="0"/>
          </a:p>
        </p:txBody>
      </p:sp>
      <p:sp>
        <p:nvSpPr>
          <p:cNvPr id="3" name="Text Placeholder 2"/>
          <p:cNvSpPr>
            <a:spLocks noGrp="1"/>
          </p:cNvSpPr>
          <p:nvPr>
            <p:ph type="body" idx="1"/>
          </p:nvPr>
        </p:nvSpPr>
        <p:spPr/>
        <p:txBody>
          <a:bodyPr>
            <a:normAutofit fontScale="92500"/>
          </a:bodyPr>
          <a:lstStyle/>
          <a:p>
            <a:r>
              <a:rPr lang="en-US" dirty="0" smtClean="0"/>
              <a:t>Here you can see a unborn child sucking on a thumb . </a:t>
            </a:r>
            <a:endParaRPr lang="en-US" dirty="0"/>
          </a:p>
        </p:txBody>
      </p:sp>
      <p:sp>
        <p:nvSpPr>
          <p:cNvPr id="4" name="Text Placeholder 3"/>
          <p:cNvSpPr>
            <a:spLocks noGrp="1"/>
          </p:cNvSpPr>
          <p:nvPr>
            <p:ph type="body" sz="half" idx="3"/>
          </p:nvPr>
        </p:nvSpPr>
        <p:spPr/>
        <p:txBody>
          <a:bodyPr>
            <a:normAutofit lnSpcReduction="10000"/>
          </a:bodyPr>
          <a:lstStyle/>
          <a:p>
            <a:r>
              <a:rPr lang="en-US" dirty="0" smtClean="0"/>
              <a:t>Fetus in early stage of development </a:t>
            </a:r>
            <a:endParaRPr lang="en-US" dirty="0"/>
          </a:p>
        </p:txBody>
      </p:sp>
      <p:pic>
        <p:nvPicPr>
          <p:cNvPr id="2050" name="Picture 2"/>
          <p:cNvPicPr>
            <a:picLocks noGrp="1" noChangeAspect="1" noChangeArrowheads="1"/>
          </p:cNvPicPr>
          <p:nvPr>
            <p:ph sz="quarter" idx="2"/>
          </p:nvPr>
        </p:nvPicPr>
        <p:blipFill>
          <a:blip r:embed="rId2"/>
          <a:srcRect/>
          <a:stretch>
            <a:fillRect/>
          </a:stretch>
        </p:blipFill>
        <p:spPr bwMode="auto">
          <a:xfrm>
            <a:off x="643731" y="1953419"/>
            <a:ext cx="3667125" cy="2924175"/>
          </a:xfrm>
          <a:prstGeom prst="rect">
            <a:avLst/>
          </a:prstGeom>
          <a:noFill/>
          <a:ln w="9525">
            <a:noFill/>
            <a:miter lim="800000"/>
            <a:headEnd/>
            <a:tailEnd/>
          </a:ln>
        </p:spPr>
      </p:pic>
      <p:pic>
        <p:nvPicPr>
          <p:cNvPr id="2051" name="Picture 3"/>
          <p:cNvPicPr>
            <a:picLocks noGrp="1" noChangeAspect="1" noChangeArrowheads="1"/>
          </p:cNvPicPr>
          <p:nvPr>
            <p:ph sz="quarter" idx="4"/>
          </p:nvPr>
        </p:nvPicPr>
        <p:blipFill>
          <a:blip r:embed="rId3"/>
          <a:srcRect/>
          <a:stretch>
            <a:fillRect/>
          </a:stretch>
        </p:blipFill>
        <p:spPr bwMode="auto">
          <a:xfrm>
            <a:off x="4760912" y="1986756"/>
            <a:ext cx="3810000" cy="2857500"/>
          </a:xfrm>
          <a:prstGeom prst="rect">
            <a:avLst/>
          </a:prstGeom>
          <a:noFill/>
          <a:ln w="9525">
            <a:noFill/>
            <a:miter lim="800000"/>
            <a:headEnd/>
            <a:tailEnd/>
          </a:ln>
        </p:spPr>
      </p:pic>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Uterine Fibroid Tumors </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3048000" y="1524000"/>
            <a:ext cx="3276599" cy="2209006"/>
          </a:xfrm>
          <a:prstGeom prst="rect">
            <a:avLst/>
          </a:prstGeom>
          <a:noFill/>
          <a:ln w="9525">
            <a:noFill/>
            <a:miter lim="800000"/>
            <a:headEnd/>
            <a:tailEnd/>
          </a:ln>
        </p:spPr>
      </p:pic>
      <p:sp>
        <p:nvSpPr>
          <p:cNvPr id="10" name="TextBox 9"/>
          <p:cNvSpPr txBox="1"/>
          <p:nvPr/>
        </p:nvSpPr>
        <p:spPr>
          <a:xfrm>
            <a:off x="0" y="3886200"/>
            <a:ext cx="9144000" cy="1754326"/>
          </a:xfrm>
          <a:prstGeom prst="rect">
            <a:avLst/>
          </a:prstGeom>
          <a:noFill/>
        </p:spPr>
        <p:txBody>
          <a:bodyPr wrap="square" rtlCol="0">
            <a:spAutoFit/>
          </a:bodyPr>
          <a:lstStyle/>
          <a:p>
            <a:pPr>
              <a:buFont typeface="Wingdings" pitchFamily="2" charset="2"/>
              <a:buChar char="v"/>
            </a:pPr>
            <a:r>
              <a:rPr lang="en-US" dirty="0" smtClean="0"/>
              <a:t>These tumors develop inside the uterus</a:t>
            </a:r>
          </a:p>
          <a:p>
            <a:pPr>
              <a:buFont typeface="Wingdings" pitchFamily="2" charset="2"/>
              <a:buChar char="v"/>
            </a:pPr>
            <a:r>
              <a:rPr lang="en-US" dirty="0" smtClean="0"/>
              <a:t>It is not typical for them to develop inside of a woman who has not yet reached puberty</a:t>
            </a:r>
          </a:p>
          <a:p>
            <a:pPr>
              <a:buFont typeface="Wingdings" pitchFamily="2" charset="2"/>
              <a:buChar char="v"/>
            </a:pPr>
            <a:r>
              <a:rPr lang="en-US" dirty="0" smtClean="0"/>
              <a:t>The reason for this is because they thrive on </a:t>
            </a:r>
            <a:r>
              <a:rPr lang="en-US" i="1" dirty="0" smtClean="0"/>
              <a:t>estrogen</a:t>
            </a:r>
            <a:r>
              <a:rPr lang="en-US" dirty="0" smtClean="0"/>
              <a:t>  </a:t>
            </a:r>
            <a:endParaRPr lang="en-US" dirty="0" smtClean="0"/>
          </a:p>
          <a:p>
            <a:pPr>
              <a:buFont typeface="Wingdings" pitchFamily="2" charset="2"/>
              <a:buChar char="v"/>
            </a:pPr>
            <a:r>
              <a:rPr lang="en-US" dirty="0" smtClean="0"/>
              <a:t>They are the most common pelvic tumor in women </a:t>
            </a:r>
          </a:p>
          <a:p>
            <a:endParaRPr lang="en-US" dirty="0"/>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buNone/>
            </a:pPr>
            <a:r>
              <a:rPr lang="en-US" dirty="0" smtClean="0"/>
              <a:t>Symptoms Include: 		</a:t>
            </a:r>
          </a:p>
          <a:p>
            <a:r>
              <a:rPr lang="en-US" sz="2000" dirty="0" smtClean="0"/>
              <a:t>Bleeding 			</a:t>
            </a:r>
          </a:p>
          <a:p>
            <a:r>
              <a:rPr lang="en-US" sz="2000" dirty="0" smtClean="0"/>
              <a:t>Pelvic Pain </a:t>
            </a:r>
          </a:p>
          <a:p>
            <a:r>
              <a:rPr lang="en-US" sz="2000" dirty="0" smtClean="0"/>
              <a:t>Discomfort </a:t>
            </a:r>
          </a:p>
          <a:p>
            <a:r>
              <a:rPr lang="en-US" sz="2000" dirty="0" smtClean="0"/>
              <a:t>Vaginal Discomfort </a:t>
            </a:r>
          </a:p>
          <a:p>
            <a:r>
              <a:rPr lang="en-US" sz="2000" dirty="0" smtClean="0"/>
              <a:t>Lower Back Pain </a:t>
            </a:r>
          </a:p>
          <a:p>
            <a:r>
              <a:rPr lang="en-US" sz="2000" dirty="0" smtClean="0"/>
              <a:t>Infertility </a:t>
            </a:r>
            <a:endParaRPr lang="en-US" sz="2000" dirty="0"/>
          </a:p>
        </p:txBody>
      </p:sp>
      <p:sp>
        <p:nvSpPr>
          <p:cNvPr id="4" name="Content Placeholder 3"/>
          <p:cNvSpPr>
            <a:spLocks noGrp="1"/>
          </p:cNvSpPr>
          <p:nvPr>
            <p:ph sz="half" idx="2"/>
          </p:nvPr>
        </p:nvSpPr>
        <p:spPr/>
        <p:txBody>
          <a:bodyPr/>
          <a:lstStyle/>
          <a:p>
            <a:pPr>
              <a:buNone/>
            </a:pPr>
            <a:r>
              <a:rPr lang="en-US" dirty="0" smtClean="0"/>
              <a:t>Treatments Include: </a:t>
            </a:r>
            <a:endParaRPr lang="en-US" sz="2000" dirty="0" smtClean="0"/>
          </a:p>
          <a:p>
            <a:pPr>
              <a:buNone/>
            </a:pPr>
            <a:endParaRPr lang="en-US" sz="2000" dirty="0" smtClean="0"/>
          </a:p>
          <a:p>
            <a:r>
              <a:rPr lang="en-US" sz="2000" dirty="0" smtClean="0"/>
              <a:t>Surgical Removal </a:t>
            </a:r>
          </a:p>
          <a:p>
            <a:r>
              <a:rPr lang="en-US" sz="2000" dirty="0" smtClean="0"/>
              <a:t>Radiotherapy </a:t>
            </a:r>
          </a:p>
          <a:p>
            <a:r>
              <a:rPr lang="en-US" sz="2000" dirty="0" smtClean="0"/>
              <a:t>Hysterectomy (Removal of the uterus) </a:t>
            </a:r>
          </a:p>
          <a:p>
            <a:endParaRPr lang="en-US" sz="2000" dirty="0" smtClean="0"/>
          </a:p>
          <a:p>
            <a:pPr>
              <a:buFont typeface="Wingdings" pitchFamily="2" charset="2"/>
              <a:buChar char="Ø"/>
            </a:pPr>
            <a:endParaRPr lang="en-US" sz="2000" dirty="0"/>
          </a:p>
        </p:txBody>
      </p:sp>
      <p:sp>
        <p:nvSpPr>
          <p:cNvPr id="3" name="Title 2"/>
          <p:cNvSpPr>
            <a:spLocks noGrp="1"/>
          </p:cNvSpPr>
          <p:nvPr>
            <p:ph type="title"/>
          </p:nvPr>
        </p:nvSpPr>
        <p:spPr/>
        <p:txBody>
          <a:bodyPr/>
          <a:lstStyle/>
          <a:p>
            <a:pPr algn="ctr"/>
            <a:r>
              <a:rPr lang="en-US" dirty="0" smtClean="0"/>
              <a:t>Symptoms and treatment </a:t>
            </a:r>
            <a:endParaRPr lang="en-US" dirty="0"/>
          </a:p>
        </p:txBody>
      </p:sp>
    </p:spTree>
  </p:cSld>
  <p:clrMapOvr>
    <a:masterClrMapping/>
  </p:clrMapOvr>
  <p:transition>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Cervix </a:t>
            </a:r>
            <a:endParaRPr lang="en-US" dirty="0"/>
          </a:p>
        </p:txBody>
      </p:sp>
      <p:sp>
        <p:nvSpPr>
          <p:cNvPr id="3" name="Text Placeholder 2"/>
          <p:cNvSpPr>
            <a:spLocks noGrp="1"/>
          </p:cNvSpPr>
          <p:nvPr>
            <p:ph type="body" idx="1"/>
          </p:nvPr>
        </p:nvSpPr>
        <p:spPr/>
        <p:txBody>
          <a:bodyPr>
            <a:normAutofit fontScale="77500" lnSpcReduction="20000"/>
          </a:bodyPr>
          <a:lstStyle/>
          <a:p>
            <a:r>
              <a:rPr lang="en-US" dirty="0" smtClean="0"/>
              <a:t>The cervix is the lower most part of the uterus and is located at the upper most part of the vagina. It is composed of strong muscle. The cervix does offer some structural support. </a:t>
            </a:r>
            <a:endParaRPr lang="en-US" dirty="0"/>
          </a:p>
        </p:txBody>
      </p:sp>
      <p:pic>
        <p:nvPicPr>
          <p:cNvPr id="4100" name="Picture 4"/>
          <p:cNvPicPr>
            <a:picLocks noChangeAspect="1" noChangeArrowheads="1"/>
          </p:cNvPicPr>
          <p:nvPr/>
        </p:nvPicPr>
        <p:blipFill>
          <a:blip r:embed="rId2"/>
          <a:srcRect/>
          <a:stretch>
            <a:fillRect/>
          </a:stretch>
        </p:blipFill>
        <p:spPr bwMode="auto">
          <a:xfrm>
            <a:off x="0" y="2514600"/>
            <a:ext cx="3810000" cy="24765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dirty="0" smtClean="0"/>
              <a:t>Cervical cancer </a:t>
            </a:r>
            <a:endParaRPr lang="en-US" dirty="0"/>
          </a:p>
        </p:txBody>
      </p:sp>
      <p:sp>
        <p:nvSpPr>
          <p:cNvPr id="13" name="Text Placeholder 12"/>
          <p:cNvSpPr>
            <a:spLocks noGrp="1"/>
          </p:cNvSpPr>
          <p:nvPr>
            <p:ph type="body" idx="1"/>
          </p:nvPr>
        </p:nvSpPr>
        <p:spPr/>
        <p:txBody>
          <a:bodyPr/>
          <a:lstStyle/>
          <a:p>
            <a:r>
              <a:rPr lang="en-US" dirty="0" smtClean="0"/>
              <a:t>Cancerous Cervix </a:t>
            </a:r>
            <a:endParaRPr lang="en-US" dirty="0"/>
          </a:p>
        </p:txBody>
      </p:sp>
      <p:sp>
        <p:nvSpPr>
          <p:cNvPr id="14" name="Text Placeholder 13"/>
          <p:cNvSpPr>
            <a:spLocks noGrp="1"/>
          </p:cNvSpPr>
          <p:nvPr>
            <p:ph type="body" sz="half" idx="3"/>
          </p:nvPr>
        </p:nvSpPr>
        <p:spPr/>
        <p:txBody>
          <a:bodyPr>
            <a:normAutofit fontScale="92500"/>
          </a:bodyPr>
          <a:lstStyle/>
          <a:p>
            <a:r>
              <a:rPr lang="en-US" dirty="0" smtClean="0"/>
              <a:t>Treatment includes Radiotherapy and surgery </a:t>
            </a:r>
            <a:endParaRPr lang="en-US" dirty="0"/>
          </a:p>
        </p:txBody>
      </p:sp>
      <p:sp>
        <p:nvSpPr>
          <p:cNvPr id="15" name="Content Placeholder 14"/>
          <p:cNvSpPr>
            <a:spLocks noGrp="1"/>
          </p:cNvSpPr>
          <p:nvPr>
            <p:ph sz="quarter" idx="4"/>
          </p:nvPr>
        </p:nvSpPr>
        <p:spPr/>
        <p:txBody>
          <a:bodyPr/>
          <a:lstStyle/>
          <a:p>
            <a:pPr>
              <a:buNone/>
            </a:pPr>
            <a:r>
              <a:rPr lang="en-US" dirty="0" smtClean="0"/>
              <a:t>Cervical cancer is cancer of the cervical uteri </a:t>
            </a:r>
          </a:p>
          <a:p>
            <a:pPr>
              <a:buNone/>
            </a:pPr>
            <a:endParaRPr lang="en-US" dirty="0" smtClean="0"/>
          </a:p>
          <a:p>
            <a:pPr>
              <a:buFont typeface="Wingdings" pitchFamily="2" charset="2"/>
              <a:buChar char="v"/>
            </a:pPr>
            <a:r>
              <a:rPr lang="en-US" dirty="0" smtClean="0"/>
              <a:t>Most cases are caused by HPV </a:t>
            </a:r>
          </a:p>
          <a:p>
            <a:pPr>
              <a:buFont typeface="Wingdings" pitchFamily="2" charset="2"/>
              <a:buChar char="v"/>
            </a:pPr>
            <a:r>
              <a:rPr lang="en-US" dirty="0" smtClean="0"/>
              <a:t>Symptoms Include: </a:t>
            </a:r>
          </a:p>
          <a:p>
            <a:pPr>
              <a:buFont typeface="Wingdings" pitchFamily="2" charset="2"/>
              <a:buChar char="v"/>
            </a:pPr>
            <a:r>
              <a:rPr lang="en-US" sz="2000" dirty="0" smtClean="0"/>
              <a:t>Vaginal bleeding </a:t>
            </a:r>
          </a:p>
          <a:p>
            <a:pPr>
              <a:buFont typeface="Wingdings" pitchFamily="2" charset="2"/>
              <a:buChar char="v"/>
            </a:pPr>
            <a:r>
              <a:rPr lang="en-US" sz="2000" dirty="0" smtClean="0"/>
              <a:t>Pelvic Pain </a:t>
            </a:r>
          </a:p>
          <a:p>
            <a:pPr>
              <a:buFont typeface="Wingdings" pitchFamily="2" charset="2"/>
              <a:buChar char="v"/>
            </a:pPr>
            <a:r>
              <a:rPr lang="en-US" sz="2000" dirty="0" smtClean="0"/>
              <a:t>Pain During Urination </a:t>
            </a:r>
          </a:p>
          <a:p>
            <a:pPr>
              <a:buFont typeface="Wingdings" pitchFamily="2" charset="2"/>
              <a:buChar char="v"/>
            </a:pPr>
            <a:r>
              <a:rPr lang="en-US" sz="2000" dirty="0" smtClean="0"/>
              <a:t>Unusually Heavy discharge </a:t>
            </a:r>
            <a:endParaRPr lang="en-US" sz="2000" dirty="0"/>
          </a:p>
        </p:txBody>
      </p:sp>
      <p:pic>
        <p:nvPicPr>
          <p:cNvPr id="5122" name="Picture 2"/>
          <p:cNvPicPr>
            <a:picLocks noGrp="1" noChangeAspect="1" noChangeArrowheads="1"/>
          </p:cNvPicPr>
          <p:nvPr>
            <p:ph sz="quarter" idx="2"/>
          </p:nvPr>
        </p:nvPicPr>
        <p:blipFill>
          <a:blip r:embed="rId2"/>
          <a:srcRect/>
          <a:stretch>
            <a:fillRect/>
          </a:stretch>
        </p:blipFill>
        <p:spPr bwMode="auto">
          <a:xfrm>
            <a:off x="1066800" y="2209800"/>
            <a:ext cx="3048000" cy="3124200"/>
          </a:xfrm>
          <a:prstGeom prst="rect">
            <a:avLst/>
          </a:prstGeom>
          <a:noFill/>
          <a:ln w="9525">
            <a:noFill/>
            <a:miter lim="800000"/>
            <a:headEnd/>
            <a:tailEnd/>
          </a:ln>
        </p:spPr>
      </p:pic>
    </p:spTree>
  </p:cSld>
  <p:clrMapOvr>
    <a:masterClrMapping/>
  </p:clrMapOvr>
  <p:transition>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t>The Vagina</a:t>
            </a:r>
            <a:br>
              <a:rPr lang="en-US" dirty="0" smtClean="0"/>
            </a:br>
            <a:r>
              <a:rPr lang="en-US" dirty="0" smtClean="0"/>
              <a:t>The Birth Canal  </a:t>
            </a:r>
            <a:endParaRPr lang="en-US" dirty="0"/>
          </a:p>
        </p:txBody>
      </p:sp>
      <p:sp>
        <p:nvSpPr>
          <p:cNvPr id="10" name="Content Placeholder 9"/>
          <p:cNvSpPr>
            <a:spLocks noGrp="1"/>
          </p:cNvSpPr>
          <p:nvPr>
            <p:ph idx="1"/>
          </p:nvPr>
        </p:nvSpPr>
        <p:spPr/>
        <p:txBody>
          <a:bodyPr/>
          <a:lstStyle/>
          <a:p>
            <a:pPr>
              <a:buNone/>
            </a:pPr>
            <a:r>
              <a:rPr lang="en-US" dirty="0" smtClean="0"/>
              <a:t>Functions: </a:t>
            </a:r>
          </a:p>
          <a:p>
            <a:pPr>
              <a:buFont typeface="Wingdings" pitchFamily="2" charset="2"/>
              <a:buChar char="v"/>
            </a:pPr>
            <a:r>
              <a:rPr lang="en-US" dirty="0" smtClean="0"/>
              <a:t>During sexual intercourse the vagina receives a male’s penis, sperm is deposited here. </a:t>
            </a:r>
          </a:p>
          <a:p>
            <a:pPr>
              <a:buFont typeface="Wingdings" pitchFamily="2" charset="2"/>
              <a:buChar char="v"/>
            </a:pPr>
            <a:endParaRPr lang="en-US" dirty="0" smtClean="0"/>
          </a:p>
          <a:p>
            <a:pPr>
              <a:buFont typeface="Wingdings" pitchFamily="2" charset="2"/>
              <a:buChar char="v"/>
            </a:pPr>
            <a:r>
              <a:rPr lang="en-US" dirty="0" smtClean="0"/>
              <a:t>During child birth the vagina acts as a birth canal </a:t>
            </a:r>
            <a:endParaRPr lang="en-US" dirty="0"/>
          </a:p>
        </p:txBody>
      </p:sp>
    </p:spTree>
  </p:cSld>
  <p:clrMapOvr>
    <a:masterClrMapping/>
  </p:clrMapOvr>
  <p:transition>
    <p:pull dir="l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Activities </a:t>
            </a:r>
            <a:endParaRPr lang="en-US" dirty="0"/>
          </a:p>
        </p:txBody>
      </p:sp>
      <p:sp>
        <p:nvSpPr>
          <p:cNvPr id="3" name="TextBox 2"/>
          <p:cNvSpPr txBox="1"/>
          <p:nvPr/>
        </p:nvSpPr>
        <p:spPr>
          <a:xfrm>
            <a:off x="0" y="1447800"/>
            <a:ext cx="9144000" cy="4124206"/>
          </a:xfrm>
          <a:prstGeom prst="rect">
            <a:avLst/>
          </a:prstGeom>
          <a:noFill/>
        </p:spPr>
        <p:txBody>
          <a:bodyPr wrap="square" rtlCol="0">
            <a:spAutoFit/>
          </a:bodyPr>
          <a:lstStyle/>
          <a:p>
            <a:r>
              <a:rPr lang="en-US" sz="2000" dirty="0" smtClean="0"/>
              <a:t>Sexual Intercourse </a:t>
            </a:r>
          </a:p>
          <a:p>
            <a:pPr>
              <a:buFont typeface="Wingdings" pitchFamily="2" charset="2"/>
              <a:buChar char="§"/>
            </a:pPr>
            <a:r>
              <a:rPr lang="en-US" dirty="0" smtClean="0"/>
              <a:t>During Sexual Intercourse the walls of the vagina secrete a natural lubricant . The Bartholin’s Glands also secrete mucus </a:t>
            </a:r>
          </a:p>
          <a:p>
            <a:pPr>
              <a:buFont typeface="Wingdings" pitchFamily="2" charset="2"/>
              <a:buChar char="§"/>
            </a:pPr>
            <a:r>
              <a:rPr lang="en-US" dirty="0" smtClean="0"/>
              <a:t>This further reduces friction that could be caused by sexual activity. The fluid is somewhat acidic </a:t>
            </a:r>
          </a:p>
          <a:p>
            <a:pPr>
              <a:buFont typeface="Wingdings" pitchFamily="2" charset="2"/>
              <a:buChar char="§"/>
            </a:pPr>
            <a:endParaRPr lang="en-US" dirty="0" smtClean="0"/>
          </a:p>
          <a:p>
            <a:r>
              <a:rPr lang="en-US" sz="2000" dirty="0" smtClean="0"/>
              <a:t>Menstruation </a:t>
            </a:r>
          </a:p>
          <a:p>
            <a:pPr>
              <a:buFont typeface="Wingdings" pitchFamily="2" charset="2"/>
              <a:buChar char="§"/>
            </a:pPr>
            <a:r>
              <a:rPr lang="en-US" dirty="0" smtClean="0"/>
              <a:t>During Menstruation the discarded uterine lining exits the body through the vagina </a:t>
            </a:r>
          </a:p>
          <a:p>
            <a:pPr>
              <a:buFont typeface="Wingdings" pitchFamily="2" charset="2"/>
              <a:buChar char="§"/>
            </a:pPr>
            <a:endParaRPr lang="en-US" dirty="0" smtClean="0"/>
          </a:p>
          <a:p>
            <a:r>
              <a:rPr lang="en-US" sz="2000" dirty="0" smtClean="0"/>
              <a:t>Child Birth </a:t>
            </a:r>
          </a:p>
          <a:p>
            <a:pPr>
              <a:buFont typeface="Wingdings" pitchFamily="2" charset="2"/>
              <a:buChar char="§"/>
            </a:pPr>
            <a:r>
              <a:rPr lang="en-US" sz="2000" dirty="0" smtClean="0"/>
              <a:t>During child birth the vagina stretches to several times its normal diameter </a:t>
            </a:r>
            <a:endParaRPr lang="en-US" sz="2000" dirty="0" smtClean="0"/>
          </a:p>
          <a:p>
            <a:endParaRPr lang="en-US" dirty="0"/>
          </a:p>
        </p:txBody>
      </p:sp>
      <p:sp>
        <p:nvSpPr>
          <p:cNvPr id="4" name="TextBox 3"/>
          <p:cNvSpPr txBox="1"/>
          <p:nvPr/>
        </p:nvSpPr>
        <p:spPr>
          <a:xfrm>
            <a:off x="4038600" y="5410200"/>
            <a:ext cx="4876800" cy="646331"/>
          </a:xfrm>
          <a:prstGeom prst="rect">
            <a:avLst/>
          </a:prstGeom>
          <a:noFill/>
        </p:spPr>
        <p:txBody>
          <a:bodyPr wrap="square" rtlCol="0">
            <a:spAutoFit/>
          </a:bodyPr>
          <a:lstStyle/>
          <a:p>
            <a:r>
              <a:rPr lang="en-US" dirty="0" smtClean="0"/>
              <a:t>Most dangers concerning the vagina include STDs </a:t>
            </a:r>
            <a:endParaRPr lang="en-US" dirty="0"/>
          </a:p>
        </p:txBody>
      </p:sp>
    </p:spTree>
  </p:cSld>
  <p:clrMapOvr>
    <a:masterClrMapping/>
  </p:clrMapOvr>
  <p:transition>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To produce the hormones estrogen and progesterone </a:t>
            </a:r>
          </a:p>
          <a:p>
            <a:r>
              <a:rPr lang="en-US" dirty="0" smtClean="0"/>
              <a:t>To reproduce </a:t>
            </a:r>
          </a:p>
          <a:p>
            <a:r>
              <a:rPr lang="en-US" dirty="0" smtClean="0"/>
              <a:t>It is the sight of fetal development </a:t>
            </a:r>
          </a:p>
          <a:p>
            <a:endParaRPr lang="en-US" dirty="0"/>
          </a:p>
        </p:txBody>
      </p:sp>
      <p:sp>
        <p:nvSpPr>
          <p:cNvPr id="3" name="Title 2"/>
          <p:cNvSpPr>
            <a:spLocks noGrp="1"/>
          </p:cNvSpPr>
          <p:nvPr>
            <p:ph type="title"/>
          </p:nvPr>
        </p:nvSpPr>
        <p:spPr/>
        <p:txBody>
          <a:bodyPr>
            <a:normAutofit fontScale="90000"/>
          </a:bodyPr>
          <a:lstStyle/>
          <a:p>
            <a:pPr algn="ctr"/>
            <a:r>
              <a:rPr lang="en-US" dirty="0" smtClean="0"/>
              <a:t>Main </a:t>
            </a:r>
            <a:r>
              <a:rPr lang="en-US" dirty="0" err="1" smtClean="0"/>
              <a:t>Fucntions</a:t>
            </a:r>
            <a:r>
              <a:rPr lang="en-US" dirty="0" smtClean="0"/>
              <a:t/>
            </a:r>
            <a:br>
              <a:rPr lang="en-US" dirty="0" smtClean="0"/>
            </a:br>
            <a:endParaRPr lang="en-US" dirty="0"/>
          </a:p>
        </p:txBody>
      </p:sp>
      <p:pic>
        <p:nvPicPr>
          <p:cNvPr id="5" name="Picture 2"/>
          <p:cNvPicPr>
            <a:picLocks noChangeAspect="1" noChangeArrowheads="1"/>
          </p:cNvPicPr>
          <p:nvPr/>
        </p:nvPicPr>
        <p:blipFill>
          <a:blip r:embed="rId2"/>
          <a:srcRect/>
          <a:stretch>
            <a:fillRect/>
          </a:stretch>
        </p:blipFill>
        <p:spPr bwMode="auto">
          <a:xfrm>
            <a:off x="1676400" y="990600"/>
            <a:ext cx="5067300" cy="2247900"/>
          </a:xfrm>
          <a:prstGeom prst="rect">
            <a:avLst/>
          </a:prstGeom>
          <a:noFill/>
          <a:ln w="9525">
            <a:noFill/>
            <a:miter lim="800000"/>
            <a:headEnd/>
            <a:tailEnd/>
          </a:ln>
        </p:spPr>
      </p:pic>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dirty="0" smtClean="0"/>
              <a:t>Functions </a:t>
            </a:r>
          </a:p>
          <a:p>
            <a:pPr>
              <a:buFont typeface="Wingdings" pitchFamily="2" charset="2"/>
              <a:buChar char="v"/>
            </a:pPr>
            <a:r>
              <a:rPr lang="en-US" dirty="0" smtClean="0"/>
              <a:t>Production of Estrogen and Progesterone </a:t>
            </a:r>
          </a:p>
          <a:p>
            <a:pPr lvl="5">
              <a:buFont typeface="Wingdings" pitchFamily="2" charset="2"/>
              <a:buChar char="v"/>
            </a:pPr>
            <a:r>
              <a:rPr lang="en-US" dirty="0" smtClean="0"/>
              <a:t>Estrogen is the female hormone, it promotes the development of secondary female characteristics and regulates the menstrual cycle </a:t>
            </a:r>
          </a:p>
          <a:p>
            <a:pPr lvl="5">
              <a:buFont typeface="Wingdings" pitchFamily="2" charset="2"/>
              <a:buChar char="v"/>
            </a:pPr>
            <a:r>
              <a:rPr lang="en-US" dirty="0" smtClean="0"/>
              <a:t>Progesterone is a hormone that is typically associated with pregnancy as it is developed more during pregnancy </a:t>
            </a:r>
          </a:p>
          <a:p>
            <a:pPr lvl="5">
              <a:buNone/>
            </a:pPr>
            <a:r>
              <a:rPr lang="en-US" dirty="0" smtClean="0"/>
              <a:t>                                   Ovulation </a:t>
            </a:r>
          </a:p>
          <a:p>
            <a:pPr lvl="5">
              <a:buFont typeface="Wingdings" pitchFamily="2" charset="2"/>
              <a:buChar char="v"/>
            </a:pPr>
            <a:r>
              <a:rPr lang="en-US" dirty="0" smtClean="0"/>
              <a:t>Once a month (or in some cases more often) an Ovum (egg cell) is released from an ovary </a:t>
            </a:r>
          </a:p>
          <a:p>
            <a:pPr lvl="5">
              <a:buFont typeface="Wingdings" pitchFamily="2" charset="2"/>
              <a:buChar char="v"/>
            </a:pPr>
            <a:r>
              <a:rPr lang="en-US" dirty="0" smtClean="0"/>
              <a:t>In the event that one ovary is dysfunctional other will take over both ovulation and hormone production completely , otherwise they will alternate </a:t>
            </a:r>
          </a:p>
        </p:txBody>
      </p:sp>
      <p:sp>
        <p:nvSpPr>
          <p:cNvPr id="3" name="Title 2"/>
          <p:cNvSpPr>
            <a:spLocks noGrp="1"/>
          </p:cNvSpPr>
          <p:nvPr>
            <p:ph type="title"/>
          </p:nvPr>
        </p:nvSpPr>
        <p:spPr/>
        <p:txBody>
          <a:bodyPr/>
          <a:lstStyle/>
          <a:p>
            <a:pPr algn="ctr"/>
            <a:r>
              <a:rPr lang="en-US" dirty="0" smtClean="0"/>
              <a:t>The Ovaries </a:t>
            </a:r>
            <a:endParaRPr lang="en-US"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Ovarian Cysts </a:t>
            </a:r>
            <a:br>
              <a:rPr lang="en-US" dirty="0" smtClean="0"/>
            </a:br>
            <a:r>
              <a:rPr lang="en-US" sz="3100" dirty="0" smtClean="0"/>
              <a:t>A collection of fluid surrounded by a thin wall of tissue </a:t>
            </a:r>
            <a:endParaRPr lang="en-US" sz="3100" dirty="0"/>
          </a:p>
        </p:txBody>
      </p:sp>
      <p:sp>
        <p:nvSpPr>
          <p:cNvPr id="3" name="Text Placeholder 2"/>
          <p:cNvSpPr>
            <a:spLocks noGrp="1"/>
          </p:cNvSpPr>
          <p:nvPr>
            <p:ph type="body" idx="1"/>
          </p:nvPr>
        </p:nvSpPr>
        <p:spPr/>
        <p:txBody>
          <a:bodyPr/>
          <a:lstStyle/>
          <a:p>
            <a:pPr algn="ctr"/>
            <a:r>
              <a:rPr lang="en-US" dirty="0" smtClean="0"/>
              <a:t>Healthy ovary </a:t>
            </a:r>
            <a:endParaRPr lang="en-US" dirty="0"/>
          </a:p>
        </p:txBody>
      </p:sp>
      <p:sp>
        <p:nvSpPr>
          <p:cNvPr id="4" name="Text Placeholder 3"/>
          <p:cNvSpPr>
            <a:spLocks noGrp="1"/>
          </p:cNvSpPr>
          <p:nvPr>
            <p:ph type="body" sz="half" idx="3"/>
          </p:nvPr>
        </p:nvSpPr>
        <p:spPr/>
        <p:txBody>
          <a:bodyPr/>
          <a:lstStyle/>
          <a:p>
            <a:pPr algn="ctr"/>
            <a:r>
              <a:rPr lang="en-US" dirty="0" smtClean="0"/>
              <a:t>Cystic Ovary </a:t>
            </a:r>
            <a:endParaRPr lang="en-US" dirty="0"/>
          </a:p>
        </p:txBody>
      </p:sp>
      <p:pic>
        <p:nvPicPr>
          <p:cNvPr id="2050" name="Picture 2"/>
          <p:cNvPicPr>
            <a:picLocks noGrp="1" noChangeAspect="1" noChangeArrowheads="1"/>
          </p:cNvPicPr>
          <p:nvPr>
            <p:ph sz="quarter" idx="2"/>
          </p:nvPr>
        </p:nvPicPr>
        <p:blipFill>
          <a:blip r:embed="rId2"/>
          <a:srcRect/>
          <a:stretch>
            <a:fillRect/>
          </a:stretch>
        </p:blipFill>
        <p:spPr bwMode="auto">
          <a:xfrm>
            <a:off x="1224756" y="2438400"/>
            <a:ext cx="2505075" cy="1910556"/>
          </a:xfrm>
          <a:prstGeom prst="rect">
            <a:avLst/>
          </a:prstGeom>
          <a:noFill/>
          <a:ln w="9525">
            <a:noFill/>
            <a:miter lim="800000"/>
            <a:headEnd/>
            <a:tailEnd/>
          </a:ln>
        </p:spPr>
      </p:pic>
      <p:pic>
        <p:nvPicPr>
          <p:cNvPr id="2052" name="Picture 4"/>
          <p:cNvPicPr>
            <a:picLocks noGrp="1" noChangeAspect="1" noChangeArrowheads="1"/>
          </p:cNvPicPr>
          <p:nvPr>
            <p:ph sz="quarter" idx="4"/>
          </p:nvPr>
        </p:nvPicPr>
        <p:blipFill>
          <a:blip r:embed="rId3"/>
          <a:srcRect/>
          <a:stretch>
            <a:fillRect/>
          </a:stretch>
        </p:blipFill>
        <p:spPr bwMode="auto">
          <a:xfrm>
            <a:off x="5562600" y="2362200"/>
            <a:ext cx="2436812" cy="1994694"/>
          </a:xfrm>
          <a:prstGeom prst="rect">
            <a:avLst/>
          </a:prstGeom>
          <a:noFill/>
          <a:ln w="9525">
            <a:noFill/>
            <a:miter lim="800000"/>
            <a:headEnd/>
            <a:tailEnd/>
          </a:ln>
        </p:spPr>
      </p:pic>
    </p:spTree>
  </p:cSld>
  <p:clrMapOvr>
    <a:masterClrMapping/>
  </p:clrMapOvr>
  <p:transition>
    <p:cover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Most cysts are considered benign, however others can be extremely painful </a:t>
            </a:r>
            <a:endParaRPr lang="en-US" dirty="0"/>
          </a:p>
        </p:txBody>
      </p:sp>
      <p:sp>
        <p:nvSpPr>
          <p:cNvPr id="8" name="Text Placeholder 7"/>
          <p:cNvSpPr>
            <a:spLocks noGrp="1"/>
          </p:cNvSpPr>
          <p:nvPr>
            <p:ph type="body" idx="1"/>
          </p:nvPr>
        </p:nvSpPr>
        <p:spPr>
          <a:xfrm>
            <a:off x="3922713" y="2931712"/>
            <a:ext cx="4572000" cy="2707088"/>
          </a:xfrm>
        </p:spPr>
        <p:txBody>
          <a:bodyPr>
            <a:normAutofit/>
          </a:bodyPr>
          <a:lstStyle/>
          <a:p>
            <a:r>
              <a:rPr lang="en-US" dirty="0" smtClean="0"/>
              <a:t>Symptoms Include: </a:t>
            </a:r>
          </a:p>
          <a:p>
            <a:pPr>
              <a:buFont typeface="Wingdings" pitchFamily="2" charset="2"/>
              <a:buChar char="Ø"/>
            </a:pPr>
            <a:r>
              <a:rPr lang="en-US" dirty="0" smtClean="0"/>
              <a:t>Nausea </a:t>
            </a:r>
          </a:p>
          <a:p>
            <a:pPr>
              <a:buFont typeface="Wingdings" pitchFamily="2" charset="2"/>
              <a:buChar char="Ø"/>
            </a:pPr>
            <a:r>
              <a:rPr lang="en-US" dirty="0" smtClean="0"/>
              <a:t>Fatigue </a:t>
            </a:r>
          </a:p>
          <a:p>
            <a:pPr>
              <a:buFont typeface="Wingdings" pitchFamily="2" charset="2"/>
              <a:buChar char="Ø"/>
            </a:pPr>
            <a:r>
              <a:rPr lang="en-US" dirty="0" smtClean="0"/>
              <a:t>Infertility </a:t>
            </a:r>
          </a:p>
          <a:p>
            <a:pPr>
              <a:buFont typeface="Wingdings" pitchFamily="2" charset="2"/>
              <a:buChar char="Ø"/>
            </a:pPr>
            <a:r>
              <a:rPr lang="en-US" dirty="0" smtClean="0"/>
              <a:t>Increase In Hair Growth </a:t>
            </a:r>
          </a:p>
          <a:p>
            <a:pPr>
              <a:buFont typeface="Wingdings" pitchFamily="2" charset="2"/>
              <a:buChar char="Ø"/>
            </a:pPr>
            <a:r>
              <a:rPr lang="en-US" dirty="0" smtClean="0"/>
              <a:t>Bloating </a:t>
            </a:r>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ctr">
              <a:buNone/>
            </a:pPr>
            <a:r>
              <a:rPr lang="en-US" dirty="0" smtClean="0"/>
              <a:t>Functions </a:t>
            </a:r>
          </a:p>
          <a:p>
            <a:pPr>
              <a:buFont typeface="Wingdings" pitchFamily="2" charset="2"/>
              <a:buChar char="v"/>
            </a:pPr>
            <a:r>
              <a:rPr lang="en-US" dirty="0" smtClean="0"/>
              <a:t>The fallopian tubes lead from the ovaries to the uterus </a:t>
            </a:r>
          </a:p>
          <a:p>
            <a:pPr>
              <a:buFont typeface="Wingdings" pitchFamily="2" charset="2"/>
              <a:buChar char="v"/>
            </a:pPr>
            <a:r>
              <a:rPr lang="en-US" dirty="0" smtClean="0"/>
              <a:t>Finger like projections line the fallopian tubes, the catch and move Ovum along to the uterus </a:t>
            </a:r>
          </a:p>
          <a:p>
            <a:pPr marL="624078" indent="-514350" algn="ctr">
              <a:buFont typeface="Wingdings" pitchFamily="2" charset="2"/>
              <a:buChar char="Ø"/>
            </a:pPr>
            <a:r>
              <a:rPr lang="en-US" dirty="0" smtClean="0"/>
              <a:t>The fallopian tubes are the most common sight of fertilization </a:t>
            </a:r>
            <a:endParaRPr lang="en-US" dirty="0"/>
          </a:p>
        </p:txBody>
      </p:sp>
      <p:sp>
        <p:nvSpPr>
          <p:cNvPr id="4" name="Title 3"/>
          <p:cNvSpPr>
            <a:spLocks noGrp="1"/>
          </p:cNvSpPr>
          <p:nvPr>
            <p:ph type="title"/>
          </p:nvPr>
        </p:nvSpPr>
        <p:spPr/>
        <p:txBody>
          <a:bodyPr>
            <a:normAutofit fontScale="90000"/>
          </a:bodyPr>
          <a:lstStyle/>
          <a:p>
            <a:pPr algn="ctr"/>
            <a:r>
              <a:rPr lang="en-US" dirty="0" smtClean="0"/>
              <a:t>The </a:t>
            </a:r>
            <a:br>
              <a:rPr lang="en-US" dirty="0" smtClean="0"/>
            </a:br>
            <a:r>
              <a:rPr lang="en-US" dirty="0" smtClean="0"/>
              <a:t>Fallopian Tubes </a:t>
            </a:r>
            <a:endParaRPr lang="en-US" dirty="0"/>
          </a:p>
        </p:txBody>
      </p:sp>
    </p:spTree>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dirty="0" smtClean="0"/>
              <a:t>Ectopic Pregnancy is a pregnancy that occurs when  a fertilized ovum implants in any tissue other than the uterus </a:t>
            </a:r>
          </a:p>
          <a:p>
            <a:pPr>
              <a:buFont typeface="Wingdings" pitchFamily="2" charset="2"/>
              <a:buChar char="v"/>
            </a:pPr>
            <a:r>
              <a:rPr lang="en-US" sz="2000" dirty="0" smtClean="0"/>
              <a:t>Because the fallopian tubes are the most common site of fertilization it is possible for a zygote to implant and grow within the fallopian tubes </a:t>
            </a:r>
          </a:p>
          <a:p>
            <a:pPr>
              <a:buFont typeface="Wingdings" pitchFamily="2" charset="2"/>
              <a:buChar char="v"/>
            </a:pPr>
            <a:r>
              <a:rPr lang="en-US" sz="2000" dirty="0" smtClean="0"/>
              <a:t>Eventually the fetus will grow too large and tear through the fallopian tube. This commonly results in death fro both mother and fetus. </a:t>
            </a:r>
          </a:p>
          <a:p>
            <a:pPr>
              <a:buFont typeface="Wingdings" pitchFamily="2" charset="2"/>
              <a:buChar char="v"/>
            </a:pPr>
            <a:r>
              <a:rPr lang="en-US" sz="2000" dirty="0" smtClean="0"/>
              <a:t>Ectopic Pregnancies must be terminated. </a:t>
            </a:r>
            <a:endParaRPr lang="en-US" sz="2000" dirty="0"/>
          </a:p>
        </p:txBody>
      </p:sp>
      <p:sp>
        <p:nvSpPr>
          <p:cNvPr id="3" name="Title 2"/>
          <p:cNvSpPr>
            <a:spLocks noGrp="1"/>
          </p:cNvSpPr>
          <p:nvPr>
            <p:ph type="title"/>
          </p:nvPr>
        </p:nvSpPr>
        <p:spPr/>
        <p:txBody>
          <a:bodyPr/>
          <a:lstStyle/>
          <a:p>
            <a:pPr algn="ctr"/>
            <a:r>
              <a:rPr lang="en-US" dirty="0" smtClean="0"/>
              <a:t>Ectopic Pregnancy </a:t>
            </a:r>
            <a:endParaRPr lang="en-US" dirty="0"/>
          </a:p>
        </p:txBody>
      </p:sp>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19400"/>
            <a:ext cx="8229600" cy="3187891"/>
          </a:xfrm>
        </p:spPr>
        <p:txBody>
          <a:bodyPr/>
          <a:lstStyle/>
          <a:p>
            <a:r>
              <a:rPr lang="en-US" dirty="0" smtClean="0"/>
              <a:t>The uterus is a strong muscular organ with the ability to expand itself </a:t>
            </a:r>
          </a:p>
          <a:p>
            <a:r>
              <a:rPr lang="en-US" dirty="0" smtClean="0"/>
              <a:t>It is the sight of fetal development </a:t>
            </a:r>
          </a:p>
          <a:p>
            <a:r>
              <a:rPr lang="en-US" dirty="0" smtClean="0"/>
              <a:t>Also referred to as the womb </a:t>
            </a:r>
            <a:endParaRPr lang="en-US" dirty="0"/>
          </a:p>
        </p:txBody>
      </p:sp>
      <p:sp>
        <p:nvSpPr>
          <p:cNvPr id="3" name="Title 2"/>
          <p:cNvSpPr>
            <a:spLocks noGrp="1"/>
          </p:cNvSpPr>
          <p:nvPr>
            <p:ph type="title"/>
          </p:nvPr>
        </p:nvSpPr>
        <p:spPr>
          <a:xfrm>
            <a:off x="457200" y="274638"/>
            <a:ext cx="8229600" cy="2544762"/>
          </a:xfrm>
        </p:spPr>
        <p:txBody>
          <a:bodyPr>
            <a:normAutofit/>
          </a:bodyPr>
          <a:lstStyle/>
          <a:p>
            <a:pPr algn="ctr"/>
            <a:r>
              <a:rPr lang="en-US" dirty="0" smtClean="0"/>
              <a:t>The Uterus </a:t>
            </a:r>
            <a:br>
              <a:rPr lang="en-US" dirty="0" smtClean="0"/>
            </a:br>
            <a:endParaRPr lang="en-US" dirty="0"/>
          </a:p>
        </p:txBody>
      </p:sp>
      <p:pic>
        <p:nvPicPr>
          <p:cNvPr id="5" name="Picture 2"/>
          <p:cNvPicPr>
            <a:picLocks noChangeAspect="1" noChangeArrowheads="1"/>
          </p:cNvPicPr>
          <p:nvPr/>
        </p:nvPicPr>
        <p:blipFill>
          <a:blip r:embed="rId2"/>
          <a:srcRect/>
          <a:stretch>
            <a:fillRect/>
          </a:stretch>
        </p:blipFill>
        <p:spPr bwMode="auto">
          <a:xfrm>
            <a:off x="3505200" y="1524000"/>
            <a:ext cx="2170176" cy="1371600"/>
          </a:xfrm>
          <a:prstGeom prst="rect">
            <a:avLst/>
          </a:prstGeom>
          <a:noFill/>
          <a:ln w="9525">
            <a:noFill/>
            <a:miter lim="800000"/>
            <a:headEnd/>
            <a:tailEnd/>
          </a:ln>
        </p:spPr>
      </p:pic>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Menstruation: The shedding of the endometrium (uterine lining) </a:t>
            </a:r>
            <a:endParaRPr lang="en-US" dirty="0" smtClean="0"/>
          </a:p>
          <a:p>
            <a:pPr>
              <a:buFont typeface="Wingdings" pitchFamily="2" charset="2"/>
              <a:buChar char="v"/>
            </a:pPr>
            <a:r>
              <a:rPr lang="en-US" sz="2000" dirty="0" smtClean="0"/>
              <a:t>occurs </a:t>
            </a:r>
            <a:r>
              <a:rPr lang="en-US" sz="2000" dirty="0" smtClean="0"/>
              <a:t>once a month (about every 28 days) </a:t>
            </a:r>
          </a:p>
          <a:p>
            <a:pPr>
              <a:buFont typeface="Wingdings" pitchFamily="2" charset="2"/>
              <a:buChar char="v"/>
            </a:pPr>
            <a:r>
              <a:rPr lang="en-US" sz="2000" dirty="0" smtClean="0"/>
              <a:t>Menstruation occurs as a result of the absence of pregnancy </a:t>
            </a:r>
          </a:p>
          <a:p>
            <a:pPr algn="ctr">
              <a:buFont typeface="Wingdings" pitchFamily="2" charset="2"/>
              <a:buChar char="v"/>
            </a:pPr>
            <a:r>
              <a:rPr lang="en-US" sz="2000" dirty="0" smtClean="0"/>
              <a:t>Menstruation during pregnancy is not normal, although light bleeding is </a:t>
            </a:r>
            <a:r>
              <a:rPr lang="en-US" sz="2000" dirty="0" smtClean="0"/>
              <a:t>common                      		</a:t>
            </a:r>
            <a:endParaRPr lang="en-US" sz="2000" dirty="0" smtClean="0"/>
          </a:p>
          <a:p>
            <a:pPr algn="ctr">
              <a:buFont typeface="Wingdings" pitchFamily="2" charset="2"/>
              <a:buChar char="v"/>
            </a:pPr>
            <a:r>
              <a:rPr lang="en-US" sz="2000" dirty="0" smtClean="0"/>
              <a:t>There are many physical symptoms and discomforts associated with Menstruation as well as PMS they include, Headache, Vomiting, Nausea, Bloating and Abdominal Pain </a:t>
            </a:r>
          </a:p>
          <a:p>
            <a:pPr algn="ctr">
              <a:buNone/>
            </a:pPr>
            <a:r>
              <a:rPr lang="en-US" sz="2000" dirty="0" smtClean="0"/>
              <a:t>The severity of these symptoms differs depending on the woman, some have persistent symptoms while others do not experience any at all.  </a:t>
            </a:r>
            <a:r>
              <a:rPr lang="en-US" sz="2000" dirty="0" smtClean="0"/>
              <a:t> 			</a:t>
            </a:r>
            <a:r>
              <a:rPr lang="en-US" sz="900" dirty="0" smtClean="0"/>
              <a:t>				</a:t>
            </a:r>
            <a:endParaRPr lang="en-US" sz="900" dirty="0"/>
          </a:p>
        </p:txBody>
      </p:sp>
      <p:sp>
        <p:nvSpPr>
          <p:cNvPr id="3" name="Title 2"/>
          <p:cNvSpPr>
            <a:spLocks noGrp="1"/>
          </p:cNvSpPr>
          <p:nvPr>
            <p:ph type="title"/>
          </p:nvPr>
        </p:nvSpPr>
        <p:spPr/>
        <p:txBody>
          <a:bodyPr/>
          <a:lstStyle/>
          <a:p>
            <a:pPr algn="ctr"/>
            <a:r>
              <a:rPr lang="en-US" dirty="0" smtClean="0"/>
              <a:t>Functions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184</TotalTime>
  <Words>672</Words>
  <Application>Microsoft Office PowerPoint</Application>
  <PresentationFormat>On-screen Show (4:3)</PresentationFormat>
  <Paragraphs>101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The Female Reproductive  System </vt:lpstr>
      <vt:lpstr>Main Fucntions </vt:lpstr>
      <vt:lpstr>The Ovaries </vt:lpstr>
      <vt:lpstr>Ovarian Cysts  A collection of fluid surrounded by a thin wall of tissue </vt:lpstr>
      <vt:lpstr>Most cysts are considered benign, however others can be extremely painful </vt:lpstr>
      <vt:lpstr>The  Fallopian Tubes </vt:lpstr>
      <vt:lpstr>Ectopic Pregnancy </vt:lpstr>
      <vt:lpstr>The Uterus  </vt:lpstr>
      <vt:lpstr>Functions </vt:lpstr>
      <vt:lpstr>Pregnancy </vt:lpstr>
      <vt:lpstr>Slide 11</vt:lpstr>
      <vt:lpstr>Babies In the Womb </vt:lpstr>
      <vt:lpstr>Uterine Fibroid Tumors </vt:lpstr>
      <vt:lpstr>Symptoms and treatment </vt:lpstr>
      <vt:lpstr>The Cervix </vt:lpstr>
      <vt:lpstr>Cervical cancer </vt:lpstr>
      <vt:lpstr>The Vagina The Birth Canal  </vt:lpstr>
      <vt:lpstr>Other Activities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Female Reproductive  System</dc:title>
  <dc:creator>Justine Wilson</dc:creator>
  <cp:lastModifiedBy>Justine Wilson</cp:lastModifiedBy>
  <cp:revision>22</cp:revision>
  <dcterms:created xsi:type="dcterms:W3CDTF">2009-06-06T13:43:58Z</dcterms:created>
  <dcterms:modified xsi:type="dcterms:W3CDTF">2009-06-06T18:24:56Z</dcterms:modified>
</cp:coreProperties>
</file>